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Bryndan Write" charset="1" panose="02000503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4.pn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216375">
            <a:off x="5740800" y="922385"/>
            <a:ext cx="6806401" cy="5853504"/>
          </a:xfrm>
          <a:custGeom>
            <a:avLst/>
            <a:gdLst/>
            <a:ahLst/>
            <a:cxnLst/>
            <a:rect r="r" b="b" t="t" l="l"/>
            <a:pathLst>
              <a:path h="5853504" w="6806401">
                <a:moveTo>
                  <a:pt x="0" y="0"/>
                </a:moveTo>
                <a:lnTo>
                  <a:pt x="6806400" y="0"/>
                </a:lnTo>
                <a:lnTo>
                  <a:pt x="6806400" y="5853504"/>
                </a:lnTo>
                <a:lnTo>
                  <a:pt x="0" y="5853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58414" y="8553782"/>
            <a:ext cx="3574228" cy="2439411"/>
          </a:xfrm>
          <a:custGeom>
            <a:avLst/>
            <a:gdLst/>
            <a:ahLst/>
            <a:cxnLst/>
            <a:rect r="r" b="b" t="t" l="l"/>
            <a:pathLst>
              <a:path h="2439411" w="3574228">
                <a:moveTo>
                  <a:pt x="0" y="0"/>
                </a:moveTo>
                <a:lnTo>
                  <a:pt x="3574228" y="0"/>
                </a:lnTo>
                <a:lnTo>
                  <a:pt x="3574228" y="2439411"/>
                </a:lnTo>
                <a:lnTo>
                  <a:pt x="0" y="24394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820270" y="459188"/>
            <a:ext cx="4199183" cy="1030709"/>
          </a:xfrm>
          <a:custGeom>
            <a:avLst/>
            <a:gdLst/>
            <a:ahLst/>
            <a:cxnLst/>
            <a:rect r="r" b="b" t="t" l="l"/>
            <a:pathLst>
              <a:path h="1030709" w="4199183">
                <a:moveTo>
                  <a:pt x="0" y="0"/>
                </a:moveTo>
                <a:lnTo>
                  <a:pt x="4199183" y="0"/>
                </a:lnTo>
                <a:lnTo>
                  <a:pt x="4199183" y="1030709"/>
                </a:lnTo>
                <a:lnTo>
                  <a:pt x="0" y="10307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852970" y="8281360"/>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58414" y="-255839"/>
            <a:ext cx="3183313" cy="2216744"/>
          </a:xfrm>
          <a:custGeom>
            <a:avLst/>
            <a:gdLst/>
            <a:ahLst/>
            <a:cxnLst/>
            <a:rect r="r" b="b" t="t" l="l"/>
            <a:pathLst>
              <a:path h="2216744" w="3183313">
                <a:moveTo>
                  <a:pt x="0" y="0"/>
                </a:moveTo>
                <a:lnTo>
                  <a:pt x="3183313" y="0"/>
                </a:lnTo>
                <a:lnTo>
                  <a:pt x="3183313" y="2216743"/>
                </a:lnTo>
                <a:lnTo>
                  <a:pt x="0" y="22167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950422" y="-1241235"/>
            <a:ext cx="4323175" cy="2703950"/>
          </a:xfrm>
          <a:custGeom>
            <a:avLst/>
            <a:gdLst/>
            <a:ahLst/>
            <a:cxnLst/>
            <a:rect r="r" b="b" t="t" l="l"/>
            <a:pathLst>
              <a:path h="2703950" w="4323175">
                <a:moveTo>
                  <a:pt x="0" y="0"/>
                </a:moveTo>
                <a:lnTo>
                  <a:pt x="4323176" y="0"/>
                </a:lnTo>
                <a:lnTo>
                  <a:pt x="4323176" y="2703950"/>
                </a:lnTo>
                <a:lnTo>
                  <a:pt x="0" y="27039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2546313">
            <a:off x="-2101172" y="5428761"/>
            <a:ext cx="3464537" cy="2166911"/>
          </a:xfrm>
          <a:custGeom>
            <a:avLst/>
            <a:gdLst/>
            <a:ahLst/>
            <a:cxnLst/>
            <a:rect r="r" b="b" t="t" l="l"/>
            <a:pathLst>
              <a:path h="2166911" w="3464537">
                <a:moveTo>
                  <a:pt x="0" y="0"/>
                </a:moveTo>
                <a:lnTo>
                  <a:pt x="3464538" y="0"/>
                </a:lnTo>
                <a:lnTo>
                  <a:pt x="3464538" y="2166911"/>
                </a:lnTo>
                <a:lnTo>
                  <a:pt x="0" y="216691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1686016" y="8553782"/>
            <a:ext cx="3439130" cy="3522386"/>
          </a:xfrm>
          <a:custGeom>
            <a:avLst/>
            <a:gdLst/>
            <a:ahLst/>
            <a:cxnLst/>
            <a:rect r="r" b="b" t="t" l="l"/>
            <a:pathLst>
              <a:path h="3522386" w="3439130">
                <a:moveTo>
                  <a:pt x="0" y="0"/>
                </a:moveTo>
                <a:lnTo>
                  <a:pt x="3439130" y="0"/>
                </a:lnTo>
                <a:lnTo>
                  <a:pt x="3439130" y="3522386"/>
                </a:lnTo>
                <a:lnTo>
                  <a:pt x="0" y="35223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3490204" y="-2113316"/>
            <a:ext cx="3627145" cy="3714953"/>
          </a:xfrm>
          <a:custGeom>
            <a:avLst/>
            <a:gdLst/>
            <a:ahLst/>
            <a:cxnLst/>
            <a:rect r="r" b="b" t="t" l="l"/>
            <a:pathLst>
              <a:path h="3714953" w="3627145">
                <a:moveTo>
                  <a:pt x="0" y="0"/>
                </a:moveTo>
                <a:lnTo>
                  <a:pt x="3627145" y="0"/>
                </a:lnTo>
                <a:lnTo>
                  <a:pt x="3627145" y="3714953"/>
                </a:lnTo>
                <a:lnTo>
                  <a:pt x="0" y="371495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4253903" y="8826204"/>
            <a:ext cx="3938421" cy="2921593"/>
          </a:xfrm>
          <a:custGeom>
            <a:avLst/>
            <a:gdLst/>
            <a:ahLst/>
            <a:cxnLst/>
            <a:rect r="r" b="b" t="t" l="l"/>
            <a:pathLst>
              <a:path h="2921593" w="3938421">
                <a:moveTo>
                  <a:pt x="0" y="0"/>
                </a:moveTo>
                <a:lnTo>
                  <a:pt x="3938421" y="0"/>
                </a:lnTo>
                <a:lnTo>
                  <a:pt x="3938421" y="2921592"/>
                </a:lnTo>
                <a:lnTo>
                  <a:pt x="0" y="292159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7545050" y="2668437"/>
            <a:ext cx="3842656" cy="3842656"/>
          </a:xfrm>
          <a:custGeom>
            <a:avLst/>
            <a:gdLst/>
            <a:ahLst/>
            <a:cxnLst/>
            <a:rect r="r" b="b" t="t" l="l"/>
            <a:pathLst>
              <a:path h="3842656" w="3842656">
                <a:moveTo>
                  <a:pt x="0" y="0"/>
                </a:moveTo>
                <a:lnTo>
                  <a:pt x="3842656" y="0"/>
                </a:lnTo>
                <a:lnTo>
                  <a:pt x="3842656" y="3842656"/>
                </a:lnTo>
                <a:lnTo>
                  <a:pt x="0" y="384265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TextBox 14" id="14"/>
          <p:cNvSpPr txBox="true"/>
          <p:nvPr/>
        </p:nvSpPr>
        <p:spPr>
          <a:xfrm rot="0">
            <a:off x="6056910" y="7427555"/>
            <a:ext cx="6174179" cy="542925"/>
          </a:xfrm>
          <a:prstGeom prst="rect">
            <a:avLst/>
          </a:prstGeom>
        </p:spPr>
        <p:txBody>
          <a:bodyPr anchor="t" rtlCol="false" tIns="0" lIns="0" bIns="0" rIns="0">
            <a:spAutoFit/>
          </a:bodyPr>
          <a:lstStyle/>
          <a:p>
            <a:pPr algn="ctr">
              <a:lnSpc>
                <a:spcPts val="4425"/>
              </a:lnSpc>
            </a:pPr>
            <a:r>
              <a:rPr lang="en-US" sz="2500">
                <a:solidFill>
                  <a:srgbClr val="F4ECE5"/>
                </a:solidFill>
                <a:latin typeface="Poppins Bold"/>
              </a:rPr>
              <a:t>By Enes BİLİCİ</a:t>
            </a:r>
          </a:p>
        </p:txBody>
      </p:sp>
      <p:sp>
        <p:nvSpPr>
          <p:cNvPr name="TextBox 15" id="15"/>
          <p:cNvSpPr txBox="true"/>
          <p:nvPr/>
        </p:nvSpPr>
        <p:spPr>
          <a:xfrm rot="0">
            <a:off x="4789006" y="2583050"/>
            <a:ext cx="8709989" cy="2675049"/>
          </a:xfrm>
          <a:prstGeom prst="rect">
            <a:avLst/>
          </a:prstGeom>
        </p:spPr>
        <p:txBody>
          <a:bodyPr anchor="t" rtlCol="false" tIns="0" lIns="0" bIns="0" rIns="0">
            <a:spAutoFit/>
          </a:bodyPr>
          <a:lstStyle/>
          <a:p>
            <a:pPr algn="ctr">
              <a:lnSpc>
                <a:spcPts val="19080"/>
              </a:lnSpc>
            </a:pPr>
            <a:r>
              <a:rPr lang="en-US" sz="18524">
                <a:solidFill>
                  <a:srgbClr val="F4ECE5"/>
                </a:solidFill>
                <a:latin typeface="Bryndan Write Bold"/>
              </a:rPr>
              <a:t>Pybullet</a:t>
            </a:r>
          </a:p>
        </p:txBody>
      </p:sp>
      <p:sp>
        <p:nvSpPr>
          <p:cNvPr name="Freeform 16" id="16"/>
          <p:cNvSpPr/>
          <p:nvPr/>
        </p:nvSpPr>
        <p:spPr>
          <a:xfrm flipH="false" flipV="false" rot="0">
            <a:off x="9986296" y="8826204"/>
            <a:ext cx="971896" cy="1117122"/>
          </a:xfrm>
          <a:custGeom>
            <a:avLst/>
            <a:gdLst/>
            <a:ahLst/>
            <a:cxnLst/>
            <a:rect r="r" b="b" t="t" l="l"/>
            <a:pathLst>
              <a:path h="1117122" w="971896">
                <a:moveTo>
                  <a:pt x="0" y="0"/>
                </a:moveTo>
                <a:lnTo>
                  <a:pt x="971895" y="0"/>
                </a:lnTo>
                <a:lnTo>
                  <a:pt x="971895" y="1117121"/>
                </a:lnTo>
                <a:lnTo>
                  <a:pt x="0" y="111712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7" id="17"/>
          <p:cNvSpPr/>
          <p:nvPr/>
        </p:nvSpPr>
        <p:spPr>
          <a:xfrm flipH="false" flipV="false" rot="0">
            <a:off x="347295" y="2712965"/>
            <a:ext cx="971896" cy="1117122"/>
          </a:xfrm>
          <a:custGeom>
            <a:avLst/>
            <a:gdLst/>
            <a:ahLst/>
            <a:cxnLst/>
            <a:rect r="r" b="b" t="t" l="l"/>
            <a:pathLst>
              <a:path h="1117122" w="971896">
                <a:moveTo>
                  <a:pt x="0" y="0"/>
                </a:moveTo>
                <a:lnTo>
                  <a:pt x="971896" y="0"/>
                </a:lnTo>
                <a:lnTo>
                  <a:pt x="971896" y="1117122"/>
                </a:lnTo>
                <a:lnTo>
                  <a:pt x="0" y="111712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0590798" y="2112363"/>
            <a:ext cx="6668502" cy="6062274"/>
          </a:xfrm>
          <a:custGeom>
            <a:avLst/>
            <a:gdLst/>
            <a:ahLst/>
            <a:cxnLst/>
            <a:rect r="r" b="b" t="t" l="l"/>
            <a:pathLst>
              <a:path h="6062274" w="6668502">
                <a:moveTo>
                  <a:pt x="0" y="0"/>
                </a:moveTo>
                <a:lnTo>
                  <a:pt x="6668502" y="0"/>
                </a:lnTo>
                <a:lnTo>
                  <a:pt x="6668502" y="6062274"/>
                </a:lnTo>
                <a:lnTo>
                  <a:pt x="0" y="60622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52970" y="8281360"/>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58414" y="-255839"/>
            <a:ext cx="3183313" cy="2216744"/>
          </a:xfrm>
          <a:custGeom>
            <a:avLst/>
            <a:gdLst/>
            <a:ahLst/>
            <a:cxnLst/>
            <a:rect r="r" b="b" t="t" l="l"/>
            <a:pathLst>
              <a:path h="2216744" w="3183313">
                <a:moveTo>
                  <a:pt x="0" y="0"/>
                </a:moveTo>
                <a:lnTo>
                  <a:pt x="3183313" y="0"/>
                </a:lnTo>
                <a:lnTo>
                  <a:pt x="3183313" y="2216743"/>
                </a:lnTo>
                <a:lnTo>
                  <a:pt x="0" y="22167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490204" y="-2113316"/>
            <a:ext cx="3627145" cy="3714953"/>
          </a:xfrm>
          <a:custGeom>
            <a:avLst/>
            <a:gdLst/>
            <a:ahLst/>
            <a:cxnLst/>
            <a:rect r="r" b="b" t="t" l="l"/>
            <a:pathLst>
              <a:path h="3714953" w="3627145">
                <a:moveTo>
                  <a:pt x="0" y="0"/>
                </a:moveTo>
                <a:lnTo>
                  <a:pt x="3627145" y="0"/>
                </a:lnTo>
                <a:lnTo>
                  <a:pt x="3627145" y="3714953"/>
                </a:lnTo>
                <a:lnTo>
                  <a:pt x="0" y="37149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966794" y="8826204"/>
            <a:ext cx="3938421" cy="2921593"/>
          </a:xfrm>
          <a:custGeom>
            <a:avLst/>
            <a:gdLst/>
            <a:ahLst/>
            <a:cxnLst/>
            <a:rect r="r" b="b" t="t" l="l"/>
            <a:pathLst>
              <a:path h="2921593" w="3938421">
                <a:moveTo>
                  <a:pt x="0" y="0"/>
                </a:moveTo>
                <a:lnTo>
                  <a:pt x="3938422" y="0"/>
                </a:lnTo>
                <a:lnTo>
                  <a:pt x="3938422" y="2921592"/>
                </a:lnTo>
                <a:lnTo>
                  <a:pt x="0" y="2921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1361321" y="2691753"/>
            <a:ext cx="7736244" cy="1744980"/>
          </a:xfrm>
          <a:prstGeom prst="rect">
            <a:avLst/>
          </a:prstGeom>
        </p:spPr>
        <p:txBody>
          <a:bodyPr anchor="t" rtlCol="false" tIns="0" lIns="0" bIns="0" rIns="0">
            <a:spAutoFit/>
          </a:bodyPr>
          <a:lstStyle/>
          <a:p>
            <a:pPr marL="0" indent="0" lvl="1">
              <a:lnSpc>
                <a:spcPts val="12360"/>
              </a:lnSpc>
              <a:spcBef>
                <a:spcPct val="0"/>
              </a:spcBef>
            </a:pPr>
            <a:r>
              <a:rPr lang="en-US" sz="12000">
                <a:solidFill>
                  <a:srgbClr val="F4ECE5"/>
                </a:solidFill>
                <a:latin typeface="Bryndan Write Bold"/>
              </a:rPr>
              <a:t>Özet</a:t>
            </a:r>
          </a:p>
        </p:txBody>
      </p:sp>
      <p:sp>
        <p:nvSpPr>
          <p:cNvPr name="TextBox 9" id="9"/>
          <p:cNvSpPr txBox="true"/>
          <p:nvPr/>
        </p:nvSpPr>
        <p:spPr>
          <a:xfrm rot="0">
            <a:off x="1361321" y="4549153"/>
            <a:ext cx="8202295" cy="1779269"/>
          </a:xfrm>
          <a:prstGeom prst="rect">
            <a:avLst/>
          </a:prstGeom>
        </p:spPr>
        <p:txBody>
          <a:bodyPr anchor="t" rtlCol="false" tIns="0" lIns="0" bIns="0" rIns="0">
            <a:spAutoFit/>
          </a:bodyPr>
          <a:lstStyle/>
          <a:p>
            <a:pPr>
              <a:lnSpc>
                <a:spcPts val="3540"/>
              </a:lnSpc>
            </a:pPr>
            <a:r>
              <a:rPr lang="en-US" sz="2000">
                <a:solidFill>
                  <a:srgbClr val="F4ECE5"/>
                </a:solidFill>
                <a:latin typeface="Poppins"/>
              </a:rPr>
              <a:t>Bu sunumda Python’ın robotik kütüphanesi olan pybullet ile yapılmış bir simülasyon örneğini göreceksiniz. Bunun yanında yine Python kütüphanelerininden biri olan compas_fab ile inverse kinematic değerleriyle karşılaşacaksınız.</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4924810" y="5642806"/>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377630" y="8519698"/>
            <a:ext cx="2812659" cy="2984254"/>
          </a:xfrm>
          <a:custGeom>
            <a:avLst/>
            <a:gdLst/>
            <a:ahLst/>
            <a:cxnLst/>
            <a:rect r="r" b="b" t="t" l="l"/>
            <a:pathLst>
              <a:path h="2984254" w="2812659">
                <a:moveTo>
                  <a:pt x="0" y="0"/>
                </a:moveTo>
                <a:lnTo>
                  <a:pt x="2812660" y="0"/>
                </a:lnTo>
                <a:lnTo>
                  <a:pt x="2812660" y="2984254"/>
                </a:lnTo>
                <a:lnTo>
                  <a:pt x="0" y="29842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02956" y="-1396497"/>
            <a:ext cx="3938421" cy="2921593"/>
          </a:xfrm>
          <a:custGeom>
            <a:avLst/>
            <a:gdLst/>
            <a:ahLst/>
            <a:cxnLst/>
            <a:rect r="r" b="b" t="t" l="l"/>
            <a:pathLst>
              <a:path h="2921593" w="3938421">
                <a:moveTo>
                  <a:pt x="0" y="0"/>
                </a:moveTo>
                <a:lnTo>
                  <a:pt x="3938421" y="0"/>
                </a:lnTo>
                <a:lnTo>
                  <a:pt x="3938421" y="2921593"/>
                </a:lnTo>
                <a:lnTo>
                  <a:pt x="0" y="2921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47910" y="459188"/>
            <a:ext cx="4199183" cy="1030709"/>
          </a:xfrm>
          <a:custGeom>
            <a:avLst/>
            <a:gdLst/>
            <a:ahLst/>
            <a:cxnLst/>
            <a:rect r="r" b="b" t="t" l="l"/>
            <a:pathLst>
              <a:path h="1030709" w="4199183">
                <a:moveTo>
                  <a:pt x="0" y="0"/>
                </a:moveTo>
                <a:lnTo>
                  <a:pt x="4199184" y="0"/>
                </a:lnTo>
                <a:lnTo>
                  <a:pt x="4199184" y="1030709"/>
                </a:lnTo>
                <a:lnTo>
                  <a:pt x="0" y="10307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096621" y="7551008"/>
            <a:ext cx="12489512" cy="2378955"/>
          </a:xfrm>
          <a:custGeom>
            <a:avLst/>
            <a:gdLst/>
            <a:ahLst/>
            <a:cxnLst/>
            <a:rect r="r" b="b" t="t" l="l"/>
            <a:pathLst>
              <a:path h="2378955" w="12489512">
                <a:moveTo>
                  <a:pt x="0" y="0"/>
                </a:moveTo>
                <a:lnTo>
                  <a:pt x="12489513" y="0"/>
                </a:lnTo>
                <a:lnTo>
                  <a:pt x="12489513" y="2378955"/>
                </a:lnTo>
                <a:lnTo>
                  <a:pt x="0" y="2378955"/>
                </a:lnTo>
                <a:lnTo>
                  <a:pt x="0" y="0"/>
                </a:lnTo>
                <a:close/>
              </a:path>
            </a:pathLst>
          </a:custGeom>
          <a:blipFill>
            <a:blip r:embed="rId11"/>
            <a:stretch>
              <a:fillRect l="0" t="0" r="0" b="0"/>
            </a:stretch>
          </a:blipFill>
        </p:spPr>
      </p:sp>
      <p:sp>
        <p:nvSpPr>
          <p:cNvPr name="TextBox 8" id="8"/>
          <p:cNvSpPr txBox="true"/>
          <p:nvPr/>
        </p:nvSpPr>
        <p:spPr>
          <a:xfrm rot="0">
            <a:off x="1314450" y="2555017"/>
            <a:ext cx="8577149" cy="1609091"/>
          </a:xfrm>
          <a:prstGeom prst="rect">
            <a:avLst/>
          </a:prstGeom>
        </p:spPr>
        <p:txBody>
          <a:bodyPr anchor="t" rtlCol="false" tIns="0" lIns="0" bIns="0" rIns="0">
            <a:spAutoFit/>
          </a:bodyPr>
          <a:lstStyle/>
          <a:p>
            <a:pPr algn="l" marL="0" indent="0" lvl="1">
              <a:lnSpc>
                <a:spcPts val="11330"/>
              </a:lnSpc>
              <a:spcBef>
                <a:spcPct val="0"/>
              </a:spcBef>
            </a:pPr>
            <a:r>
              <a:rPr lang="en-US" sz="11000">
                <a:solidFill>
                  <a:srgbClr val="F4ECE5"/>
                </a:solidFill>
                <a:latin typeface="Bryndan Write Bold"/>
              </a:rPr>
              <a:t>Pybullet</a:t>
            </a:r>
          </a:p>
        </p:txBody>
      </p:sp>
      <p:sp>
        <p:nvSpPr>
          <p:cNvPr name="TextBox 9" id="9"/>
          <p:cNvSpPr txBox="true"/>
          <p:nvPr/>
        </p:nvSpPr>
        <p:spPr>
          <a:xfrm rot="0">
            <a:off x="1314450" y="4228689"/>
            <a:ext cx="7055253" cy="3122294"/>
          </a:xfrm>
          <a:prstGeom prst="rect">
            <a:avLst/>
          </a:prstGeom>
        </p:spPr>
        <p:txBody>
          <a:bodyPr anchor="t" rtlCol="false" tIns="0" lIns="0" bIns="0" rIns="0">
            <a:spAutoFit/>
          </a:bodyPr>
          <a:lstStyle/>
          <a:p>
            <a:pPr>
              <a:lnSpc>
                <a:spcPts val="3540"/>
              </a:lnSpc>
            </a:pPr>
            <a:r>
              <a:rPr lang="en-US" sz="2000">
                <a:solidFill>
                  <a:srgbClr val="F4ECE5"/>
                </a:solidFill>
                <a:latin typeface="Poppins"/>
              </a:rPr>
              <a:t>PyBullet, fizik tabanlı simülasyon ve çarpışma algılama kütüphanesidir. Bu kütüphane, robotik, yapay zeka ve bilgisayar grafikleri gibi alanlarda kullanılabilir. PyBullet, açık kaynaklı bir proje olup, Python programlama dili ile kullanılmaktadır. </a:t>
            </a:r>
          </a:p>
          <a:p>
            <a:pPr algn="l" marL="0" indent="0" lvl="1">
              <a:lnSpc>
                <a:spcPts val="3540"/>
              </a:lnSpc>
              <a:spcBef>
                <a:spcPct val="0"/>
              </a:spcBef>
            </a:pPr>
            <a:r>
              <a:rPr lang="en-US" sz="2000">
                <a:solidFill>
                  <a:srgbClr val="F4ECE5"/>
                </a:solidFill>
                <a:latin typeface="Poppins"/>
              </a:rPr>
              <a:t>Daha fazlası için şu linkten resmi internet sitesine göz atabilirsiniz: https://pybullet.org/wordpress/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500356" y="3398648"/>
            <a:ext cx="13287288" cy="2544734"/>
            <a:chOff x="0" y="0"/>
            <a:chExt cx="3499533" cy="670218"/>
          </a:xfrm>
        </p:grpSpPr>
        <p:sp>
          <p:nvSpPr>
            <p:cNvPr name="Freeform 4" id="4"/>
            <p:cNvSpPr/>
            <p:nvPr/>
          </p:nvSpPr>
          <p:spPr>
            <a:xfrm flipH="false" flipV="false" rot="0">
              <a:off x="0" y="0"/>
              <a:ext cx="3499533" cy="670218"/>
            </a:xfrm>
            <a:custGeom>
              <a:avLst/>
              <a:gdLst/>
              <a:ahLst/>
              <a:cxnLst/>
              <a:rect r="r" b="b" t="t" l="l"/>
              <a:pathLst>
                <a:path h="670218" w="3499533">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F4ECE5"/>
            </a:solidFill>
          </p:spPr>
        </p:sp>
        <p:sp>
          <p:nvSpPr>
            <p:cNvPr name="TextBox 5" id="5"/>
            <p:cNvSpPr txBox="true"/>
            <p:nvPr/>
          </p:nvSpPr>
          <p:spPr>
            <a:xfrm>
              <a:off x="0" y="-38100"/>
              <a:ext cx="3499533" cy="7083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00356" y="6156481"/>
            <a:ext cx="13287288" cy="2544734"/>
            <a:chOff x="0" y="0"/>
            <a:chExt cx="3499533" cy="670218"/>
          </a:xfrm>
        </p:grpSpPr>
        <p:sp>
          <p:nvSpPr>
            <p:cNvPr name="Freeform 7" id="7"/>
            <p:cNvSpPr/>
            <p:nvPr/>
          </p:nvSpPr>
          <p:spPr>
            <a:xfrm flipH="false" flipV="false" rot="0">
              <a:off x="0" y="0"/>
              <a:ext cx="3499533" cy="670218"/>
            </a:xfrm>
            <a:custGeom>
              <a:avLst/>
              <a:gdLst/>
              <a:ahLst/>
              <a:cxnLst/>
              <a:rect r="r" b="b" t="t" l="l"/>
              <a:pathLst>
                <a:path h="670218" w="3499533">
                  <a:moveTo>
                    <a:pt x="14566" y="0"/>
                  </a:moveTo>
                  <a:lnTo>
                    <a:pt x="3484966" y="0"/>
                  </a:lnTo>
                  <a:cubicBezTo>
                    <a:pt x="3488829" y="0"/>
                    <a:pt x="3492534" y="1535"/>
                    <a:pt x="3495266" y="4266"/>
                  </a:cubicBezTo>
                  <a:cubicBezTo>
                    <a:pt x="3497998" y="6998"/>
                    <a:pt x="3499533" y="10703"/>
                    <a:pt x="3499533" y="14566"/>
                  </a:cubicBezTo>
                  <a:lnTo>
                    <a:pt x="3499533" y="655652"/>
                  </a:lnTo>
                  <a:cubicBezTo>
                    <a:pt x="3499533" y="659515"/>
                    <a:pt x="3497998" y="663220"/>
                    <a:pt x="3495266" y="665952"/>
                  </a:cubicBezTo>
                  <a:cubicBezTo>
                    <a:pt x="3492534" y="668683"/>
                    <a:pt x="3488829" y="670218"/>
                    <a:pt x="3484966" y="670218"/>
                  </a:cubicBezTo>
                  <a:lnTo>
                    <a:pt x="14566" y="670218"/>
                  </a:lnTo>
                  <a:cubicBezTo>
                    <a:pt x="6522" y="670218"/>
                    <a:pt x="0" y="663697"/>
                    <a:pt x="0" y="655652"/>
                  </a:cubicBezTo>
                  <a:lnTo>
                    <a:pt x="0" y="14566"/>
                  </a:lnTo>
                  <a:cubicBezTo>
                    <a:pt x="0" y="10703"/>
                    <a:pt x="1535" y="6998"/>
                    <a:pt x="4266" y="4266"/>
                  </a:cubicBezTo>
                  <a:cubicBezTo>
                    <a:pt x="6998" y="1535"/>
                    <a:pt x="10703" y="0"/>
                    <a:pt x="14566" y="0"/>
                  </a:cubicBezTo>
                  <a:close/>
                </a:path>
              </a:pathLst>
            </a:custGeom>
            <a:solidFill>
              <a:srgbClr val="FFE194"/>
            </a:solidFill>
          </p:spPr>
        </p:sp>
        <p:sp>
          <p:nvSpPr>
            <p:cNvPr name="TextBox 8" id="8"/>
            <p:cNvSpPr txBox="true"/>
            <p:nvPr/>
          </p:nvSpPr>
          <p:spPr>
            <a:xfrm>
              <a:off x="0" y="-38100"/>
              <a:ext cx="3499533" cy="70831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6145841">
            <a:off x="11979303" y="677171"/>
            <a:ext cx="1423225" cy="1296429"/>
          </a:xfrm>
          <a:custGeom>
            <a:avLst/>
            <a:gdLst/>
            <a:ahLst/>
            <a:cxnLst/>
            <a:rect r="r" b="b" t="t" l="l"/>
            <a:pathLst>
              <a:path h="1296429" w="1423225">
                <a:moveTo>
                  <a:pt x="0" y="0"/>
                </a:moveTo>
                <a:lnTo>
                  <a:pt x="1423225" y="0"/>
                </a:lnTo>
                <a:lnTo>
                  <a:pt x="1423225" y="1296429"/>
                </a:lnTo>
                <a:lnTo>
                  <a:pt x="0" y="1296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682810" y="1313002"/>
            <a:ext cx="6922380" cy="1609091"/>
          </a:xfrm>
          <a:prstGeom prst="rect">
            <a:avLst/>
          </a:prstGeom>
        </p:spPr>
        <p:txBody>
          <a:bodyPr anchor="t" rtlCol="false" tIns="0" lIns="0" bIns="0" rIns="0">
            <a:spAutoFit/>
          </a:bodyPr>
          <a:lstStyle/>
          <a:p>
            <a:pPr algn="ctr" marL="0" indent="0" lvl="1">
              <a:lnSpc>
                <a:spcPts val="11330"/>
              </a:lnSpc>
              <a:spcBef>
                <a:spcPct val="0"/>
              </a:spcBef>
            </a:pPr>
            <a:r>
              <a:rPr lang="en-US" sz="11000" strike="noStrike" u="none">
                <a:solidFill>
                  <a:srgbClr val="F4ECE5"/>
                </a:solidFill>
                <a:latin typeface="Bryndan Write Bold"/>
              </a:rPr>
              <a:t>Problemler</a:t>
            </a:r>
          </a:p>
        </p:txBody>
      </p:sp>
      <p:sp>
        <p:nvSpPr>
          <p:cNvPr name="TextBox 11" id="11"/>
          <p:cNvSpPr txBox="true"/>
          <p:nvPr/>
        </p:nvSpPr>
        <p:spPr>
          <a:xfrm rot="0">
            <a:off x="3832715" y="3772999"/>
            <a:ext cx="10622570" cy="1719833"/>
          </a:xfrm>
          <a:prstGeom prst="rect">
            <a:avLst/>
          </a:prstGeom>
        </p:spPr>
        <p:txBody>
          <a:bodyPr anchor="t" rtlCol="false" tIns="0" lIns="0" bIns="0" rIns="0">
            <a:spAutoFit/>
          </a:bodyPr>
          <a:lstStyle/>
          <a:p>
            <a:pPr algn="ctr">
              <a:lnSpc>
                <a:spcPts val="2718"/>
              </a:lnSpc>
            </a:pPr>
            <a:r>
              <a:rPr lang="en-US" sz="1800">
                <a:solidFill>
                  <a:srgbClr val="000000"/>
                </a:solidFill>
                <a:latin typeface="Poppins"/>
              </a:rPr>
              <a:t>Nesneleri, gerçek dünyadaki nesnelerin fiziksel özellikleri, kütle, sürtünme ve çarpışma gibi faktörlere bağlı olarak modellemek,</a:t>
            </a:r>
          </a:p>
          <a:p>
            <a:pPr algn="ctr">
              <a:lnSpc>
                <a:spcPts val="2718"/>
              </a:lnSpc>
            </a:pPr>
            <a:r>
              <a:rPr lang="en-US" sz="1800">
                <a:solidFill>
                  <a:srgbClr val="000000"/>
                </a:solidFill>
                <a:latin typeface="Poppins"/>
              </a:rPr>
              <a:t>Robotların hareketini görmek ve robot kontrol algoritmalarını test etmek,</a:t>
            </a:r>
          </a:p>
          <a:p>
            <a:pPr algn="ctr">
              <a:lnSpc>
                <a:spcPts val="2718"/>
              </a:lnSpc>
            </a:pPr>
            <a:r>
              <a:rPr lang="en-US" sz="1800">
                <a:solidFill>
                  <a:srgbClr val="000000"/>
                </a:solidFill>
                <a:latin typeface="Poppins"/>
              </a:rPr>
              <a:t>Nesneler arasındaki çarpışmaları algılamak ve yönetmek.</a:t>
            </a:r>
          </a:p>
          <a:p>
            <a:pPr algn="ctr">
              <a:lnSpc>
                <a:spcPts val="2718"/>
              </a:lnSpc>
            </a:pPr>
          </a:p>
        </p:txBody>
      </p:sp>
      <p:sp>
        <p:nvSpPr>
          <p:cNvPr name="TextBox 12" id="12"/>
          <p:cNvSpPr txBox="true"/>
          <p:nvPr/>
        </p:nvSpPr>
        <p:spPr>
          <a:xfrm rot="0">
            <a:off x="3832715" y="6530832"/>
            <a:ext cx="10622570" cy="1376933"/>
          </a:xfrm>
          <a:prstGeom prst="rect">
            <a:avLst/>
          </a:prstGeom>
        </p:spPr>
        <p:txBody>
          <a:bodyPr anchor="t" rtlCol="false" tIns="0" lIns="0" bIns="0" rIns="0">
            <a:spAutoFit/>
          </a:bodyPr>
          <a:lstStyle/>
          <a:p>
            <a:pPr algn="ctr">
              <a:lnSpc>
                <a:spcPts val="2718"/>
              </a:lnSpc>
            </a:pPr>
            <a:r>
              <a:rPr lang="en-US" sz="1800">
                <a:solidFill>
                  <a:srgbClr val="000000"/>
                </a:solidFill>
                <a:latin typeface="Poppins"/>
              </a:rPr>
              <a:t>Yukarıda bazı gerçek dünya problemleri verilmiştir. Tüm bu problemlerin en geniş ortak noktası maliyet güvenliktir. Pybullet sayesinde tüm bu problemler ve daha fazlasını hem ücretsiz bir biçimde hem de hiçbir güvenlik sorunu yaşamadan kolayca simüle edilerek çözüme kavuşturulabilir..</a:t>
            </a:r>
          </a:p>
        </p:txBody>
      </p:sp>
      <p:sp>
        <p:nvSpPr>
          <p:cNvPr name="Freeform 13" id="13"/>
          <p:cNvSpPr/>
          <p:nvPr/>
        </p:nvSpPr>
        <p:spPr>
          <a:xfrm flipH="false" flipV="false" rot="-4274272">
            <a:off x="4674778" y="2047626"/>
            <a:ext cx="1423225" cy="1296429"/>
          </a:xfrm>
          <a:custGeom>
            <a:avLst/>
            <a:gdLst/>
            <a:ahLst/>
            <a:cxnLst/>
            <a:rect r="r" b="b" t="t" l="l"/>
            <a:pathLst>
              <a:path h="1296429" w="1423225">
                <a:moveTo>
                  <a:pt x="0" y="0"/>
                </a:moveTo>
                <a:lnTo>
                  <a:pt x="1423224" y="0"/>
                </a:lnTo>
                <a:lnTo>
                  <a:pt x="1423224" y="1296428"/>
                </a:lnTo>
                <a:lnTo>
                  <a:pt x="0" y="1296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772289" y="1935116"/>
            <a:ext cx="1445457" cy="1445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FFE194"/>
            </a:solidFill>
          </p:spPr>
        </p:sp>
        <p:sp>
          <p:nvSpPr>
            <p:cNvPr name="TextBox 5" id="5"/>
            <p:cNvSpPr txBox="true"/>
            <p:nvPr/>
          </p:nvSpPr>
          <p:spPr>
            <a:xfrm>
              <a:off x="0" y="-190500"/>
              <a:ext cx="812800" cy="1003300"/>
            </a:xfrm>
            <a:prstGeom prst="rect">
              <a:avLst/>
            </a:prstGeom>
          </p:spPr>
          <p:txBody>
            <a:bodyPr anchor="ctr" rtlCol="false" tIns="50800" lIns="50800" bIns="50800" rIns="50800"/>
            <a:lstStyle/>
            <a:p>
              <a:pPr algn="ctr">
                <a:lnSpc>
                  <a:spcPts val="8400"/>
                </a:lnSpc>
              </a:pPr>
              <a:r>
                <a:rPr lang="en-US" sz="6000">
                  <a:solidFill>
                    <a:srgbClr val="000000"/>
                  </a:solidFill>
                  <a:latin typeface="Bryndan Write"/>
                </a:rPr>
                <a:t>01</a:t>
              </a:r>
            </a:p>
          </p:txBody>
        </p:sp>
      </p:grpSp>
      <p:grpSp>
        <p:nvGrpSpPr>
          <p:cNvPr name="Group 6" id="6"/>
          <p:cNvGrpSpPr/>
          <p:nvPr/>
        </p:nvGrpSpPr>
        <p:grpSpPr>
          <a:xfrm rot="0">
            <a:off x="1772289" y="4191395"/>
            <a:ext cx="1445457" cy="144545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FFE194"/>
            </a:solidFill>
          </p:spPr>
        </p:sp>
        <p:sp>
          <p:nvSpPr>
            <p:cNvPr name="TextBox 8" id="8"/>
            <p:cNvSpPr txBox="true"/>
            <p:nvPr/>
          </p:nvSpPr>
          <p:spPr>
            <a:xfrm>
              <a:off x="0" y="-190500"/>
              <a:ext cx="812800" cy="1003300"/>
            </a:xfrm>
            <a:prstGeom prst="rect">
              <a:avLst/>
            </a:prstGeom>
          </p:spPr>
          <p:txBody>
            <a:bodyPr anchor="ctr" rtlCol="false" tIns="50800" lIns="50800" bIns="50800" rIns="50800"/>
            <a:lstStyle/>
            <a:p>
              <a:pPr algn="ctr">
                <a:lnSpc>
                  <a:spcPts val="8400"/>
                </a:lnSpc>
              </a:pPr>
              <a:r>
                <a:rPr lang="en-US" sz="6000">
                  <a:solidFill>
                    <a:srgbClr val="000000"/>
                  </a:solidFill>
                  <a:latin typeface="Bryndan Write"/>
                </a:rPr>
                <a:t>02</a:t>
              </a:r>
            </a:p>
          </p:txBody>
        </p:sp>
      </p:grpSp>
      <p:sp>
        <p:nvSpPr>
          <p:cNvPr name="Freeform 9" id="9"/>
          <p:cNvSpPr/>
          <p:nvPr/>
        </p:nvSpPr>
        <p:spPr>
          <a:xfrm flipH="false" flipV="false" rot="0">
            <a:off x="7103800" y="8146426"/>
            <a:ext cx="4080399" cy="2784873"/>
          </a:xfrm>
          <a:custGeom>
            <a:avLst/>
            <a:gdLst/>
            <a:ahLst/>
            <a:cxnLst/>
            <a:rect r="r" b="b" t="t" l="l"/>
            <a:pathLst>
              <a:path h="2784873" w="4080399">
                <a:moveTo>
                  <a:pt x="0" y="0"/>
                </a:moveTo>
                <a:lnTo>
                  <a:pt x="4080400" y="0"/>
                </a:lnTo>
                <a:lnTo>
                  <a:pt x="4080400" y="2784873"/>
                </a:lnTo>
                <a:lnTo>
                  <a:pt x="0" y="27848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816244" y="7600663"/>
            <a:ext cx="749536" cy="952066"/>
          </a:xfrm>
          <a:custGeom>
            <a:avLst/>
            <a:gdLst/>
            <a:ahLst/>
            <a:cxnLst/>
            <a:rect r="r" b="b" t="t" l="l"/>
            <a:pathLst>
              <a:path h="952066" w="749536">
                <a:moveTo>
                  <a:pt x="0" y="0"/>
                </a:moveTo>
                <a:lnTo>
                  <a:pt x="749536" y="0"/>
                </a:lnTo>
                <a:lnTo>
                  <a:pt x="749536" y="952066"/>
                </a:lnTo>
                <a:lnTo>
                  <a:pt x="0" y="9520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321892" y="8426142"/>
            <a:ext cx="473665" cy="601653"/>
          </a:xfrm>
          <a:custGeom>
            <a:avLst/>
            <a:gdLst/>
            <a:ahLst/>
            <a:cxnLst/>
            <a:rect r="r" b="b" t="t" l="l"/>
            <a:pathLst>
              <a:path h="601653" w="473665">
                <a:moveTo>
                  <a:pt x="0" y="0"/>
                </a:moveTo>
                <a:lnTo>
                  <a:pt x="473665" y="0"/>
                </a:lnTo>
                <a:lnTo>
                  <a:pt x="473665" y="601653"/>
                </a:lnTo>
                <a:lnTo>
                  <a:pt x="0" y="6016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421511" y="1072946"/>
            <a:ext cx="2334490" cy="1625654"/>
          </a:xfrm>
          <a:custGeom>
            <a:avLst/>
            <a:gdLst/>
            <a:ahLst/>
            <a:cxnLst/>
            <a:rect r="r" b="b" t="t" l="l"/>
            <a:pathLst>
              <a:path h="1625654" w="2334490">
                <a:moveTo>
                  <a:pt x="0" y="0"/>
                </a:moveTo>
                <a:lnTo>
                  <a:pt x="2334490" y="0"/>
                </a:lnTo>
                <a:lnTo>
                  <a:pt x="2334490" y="1625654"/>
                </a:lnTo>
                <a:lnTo>
                  <a:pt x="0" y="16256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9810750" y="2485936"/>
            <a:ext cx="6993589" cy="5315127"/>
          </a:xfrm>
          <a:custGeom>
            <a:avLst/>
            <a:gdLst/>
            <a:ahLst/>
            <a:cxnLst/>
            <a:rect r="r" b="b" t="t" l="l"/>
            <a:pathLst>
              <a:path h="5315127" w="6993589">
                <a:moveTo>
                  <a:pt x="0" y="0"/>
                </a:moveTo>
                <a:lnTo>
                  <a:pt x="6993589" y="0"/>
                </a:lnTo>
                <a:lnTo>
                  <a:pt x="6993589" y="5315128"/>
                </a:lnTo>
                <a:lnTo>
                  <a:pt x="0" y="53151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772289" y="76822"/>
            <a:ext cx="6655120" cy="1609091"/>
          </a:xfrm>
          <a:prstGeom prst="rect">
            <a:avLst/>
          </a:prstGeom>
        </p:spPr>
        <p:txBody>
          <a:bodyPr anchor="t" rtlCol="false" tIns="0" lIns="0" bIns="0" rIns="0">
            <a:spAutoFit/>
          </a:bodyPr>
          <a:lstStyle/>
          <a:p>
            <a:pPr algn="l" marL="0" indent="0" lvl="1">
              <a:lnSpc>
                <a:spcPts val="11330"/>
              </a:lnSpc>
              <a:spcBef>
                <a:spcPct val="0"/>
              </a:spcBef>
            </a:pPr>
            <a:r>
              <a:rPr lang="en-US" sz="11000" strike="noStrike" u="none">
                <a:solidFill>
                  <a:srgbClr val="F4ECE5"/>
                </a:solidFill>
                <a:latin typeface="Bryndan Write Bold"/>
              </a:rPr>
              <a:t>Metodoloji</a:t>
            </a:r>
          </a:p>
        </p:txBody>
      </p:sp>
      <p:sp>
        <p:nvSpPr>
          <p:cNvPr name="TextBox 15" id="15"/>
          <p:cNvSpPr txBox="true"/>
          <p:nvPr/>
        </p:nvSpPr>
        <p:spPr>
          <a:xfrm rot="0">
            <a:off x="3871926" y="1600188"/>
            <a:ext cx="5272074" cy="1939415"/>
          </a:xfrm>
          <a:prstGeom prst="rect">
            <a:avLst/>
          </a:prstGeom>
        </p:spPr>
        <p:txBody>
          <a:bodyPr anchor="t" rtlCol="false" tIns="0" lIns="0" bIns="0" rIns="0">
            <a:spAutoFit/>
          </a:bodyPr>
          <a:lstStyle/>
          <a:p>
            <a:pPr algn="ctr">
              <a:lnSpc>
                <a:spcPts val="2624"/>
              </a:lnSpc>
            </a:pPr>
            <a:r>
              <a:rPr lang="en-US" sz="1600">
                <a:solidFill>
                  <a:srgbClr val="FFFFFF"/>
                </a:solidFill>
                <a:latin typeface="Poppins Bold"/>
              </a:rPr>
              <a:t>KURULUMLAR</a:t>
            </a:r>
          </a:p>
          <a:p>
            <a:pPr algn="l" marL="0" indent="0" lvl="0">
              <a:lnSpc>
                <a:spcPts val="2624"/>
              </a:lnSpc>
              <a:spcBef>
                <a:spcPct val="0"/>
              </a:spcBef>
            </a:pPr>
            <a:r>
              <a:rPr lang="en-US" sz="1600">
                <a:solidFill>
                  <a:srgbClr val="FFFFFF"/>
                </a:solidFill>
                <a:latin typeface="Poppins"/>
              </a:rPr>
              <a:t>İlk olarak bilgisayarımıza Python ve Python’ı kullanabileceğimiz bir IDE(Tercihen VS Community) indirmeliyiz. Ardından Windows işletim sistemi için “pip install pybullet” komutu ile kütüphanemizi yüklemeliyiz.</a:t>
            </a:r>
          </a:p>
        </p:txBody>
      </p:sp>
      <p:sp>
        <p:nvSpPr>
          <p:cNvPr name="TextBox 16" id="16"/>
          <p:cNvSpPr txBox="true"/>
          <p:nvPr/>
        </p:nvSpPr>
        <p:spPr>
          <a:xfrm rot="0">
            <a:off x="3671113" y="3739628"/>
            <a:ext cx="6139637" cy="2263265"/>
          </a:xfrm>
          <a:prstGeom prst="rect">
            <a:avLst/>
          </a:prstGeom>
        </p:spPr>
        <p:txBody>
          <a:bodyPr anchor="t" rtlCol="false" tIns="0" lIns="0" bIns="0" rIns="0">
            <a:spAutoFit/>
          </a:bodyPr>
          <a:lstStyle/>
          <a:p>
            <a:pPr algn="ctr">
              <a:lnSpc>
                <a:spcPts val="2624"/>
              </a:lnSpc>
            </a:pPr>
            <a:r>
              <a:rPr lang="en-US" sz="1600">
                <a:solidFill>
                  <a:srgbClr val="FFFFFF"/>
                </a:solidFill>
                <a:latin typeface="Poppins Bold"/>
              </a:rPr>
              <a:t>ROBOTUN ÖZELLIKLERINI BARINDIRAN DOSYAYI OLUŞTURMA</a:t>
            </a:r>
          </a:p>
          <a:p>
            <a:pPr algn="l" marL="345446" indent="-172723" lvl="1">
              <a:lnSpc>
                <a:spcPts val="2624"/>
              </a:lnSpc>
              <a:spcBef>
                <a:spcPct val="0"/>
              </a:spcBef>
              <a:buFont typeface="Arial"/>
              <a:buChar char="•"/>
            </a:pPr>
            <a:r>
              <a:rPr lang="en-US" sz="1600">
                <a:solidFill>
                  <a:srgbClr val="FFFFFF"/>
                </a:solidFill>
                <a:latin typeface="Poppins"/>
              </a:rPr>
              <a:t> </a:t>
            </a:r>
            <a:r>
              <a:rPr lang="en-US" sz="1600">
                <a:solidFill>
                  <a:srgbClr val="FFFFFF"/>
                </a:solidFill>
                <a:latin typeface="Poppins"/>
              </a:rPr>
              <a:t>adımdaki kurulumların adından bir metin dosyası oluşturuğ uzantısını “.urdf” yapmalıyız. Bu dosyayı herhangi bir metin düzenleyici ile açarak içerisine robotumuzun fiziksel öelliklerini (Eklemlerin ve bağlantıların boyut ve konumları, renkleri vb.) içeren kodları yazmalıyız.</a:t>
            </a:r>
          </a:p>
        </p:txBody>
      </p:sp>
      <p:grpSp>
        <p:nvGrpSpPr>
          <p:cNvPr name="Group 17" id="17"/>
          <p:cNvGrpSpPr/>
          <p:nvPr/>
        </p:nvGrpSpPr>
        <p:grpSpPr>
          <a:xfrm rot="0">
            <a:off x="1772289" y="6292736"/>
            <a:ext cx="1445457" cy="144545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107121" y="0"/>
                  </a:moveTo>
                  <a:lnTo>
                    <a:pt x="705679" y="0"/>
                  </a:lnTo>
                  <a:cubicBezTo>
                    <a:pt x="764840" y="0"/>
                    <a:pt x="812800" y="47960"/>
                    <a:pt x="812800" y="107121"/>
                  </a:cubicBezTo>
                  <a:lnTo>
                    <a:pt x="812800" y="705679"/>
                  </a:lnTo>
                  <a:cubicBezTo>
                    <a:pt x="812800" y="764840"/>
                    <a:pt x="764840" y="812800"/>
                    <a:pt x="705679" y="812800"/>
                  </a:cubicBezTo>
                  <a:lnTo>
                    <a:pt x="107121" y="812800"/>
                  </a:lnTo>
                  <a:cubicBezTo>
                    <a:pt x="47960" y="812800"/>
                    <a:pt x="0" y="764840"/>
                    <a:pt x="0" y="705679"/>
                  </a:cubicBezTo>
                  <a:lnTo>
                    <a:pt x="0" y="107121"/>
                  </a:lnTo>
                  <a:cubicBezTo>
                    <a:pt x="0" y="47960"/>
                    <a:pt x="47960" y="0"/>
                    <a:pt x="107121" y="0"/>
                  </a:cubicBezTo>
                  <a:close/>
                </a:path>
              </a:pathLst>
            </a:custGeom>
            <a:solidFill>
              <a:srgbClr val="FFE194"/>
            </a:solidFill>
          </p:spPr>
        </p:sp>
        <p:sp>
          <p:nvSpPr>
            <p:cNvPr name="TextBox 19" id="19"/>
            <p:cNvSpPr txBox="true"/>
            <p:nvPr/>
          </p:nvSpPr>
          <p:spPr>
            <a:xfrm>
              <a:off x="0" y="-190500"/>
              <a:ext cx="812800" cy="1003300"/>
            </a:xfrm>
            <a:prstGeom prst="rect">
              <a:avLst/>
            </a:prstGeom>
          </p:spPr>
          <p:txBody>
            <a:bodyPr anchor="ctr" rtlCol="false" tIns="50800" lIns="50800" bIns="50800" rIns="50800"/>
            <a:lstStyle/>
            <a:p>
              <a:pPr algn="ctr">
                <a:lnSpc>
                  <a:spcPts val="8400"/>
                </a:lnSpc>
              </a:pPr>
              <a:r>
                <a:rPr lang="en-US" sz="6000">
                  <a:solidFill>
                    <a:srgbClr val="000000"/>
                  </a:solidFill>
                  <a:latin typeface="Bryndan Write"/>
                </a:rPr>
                <a:t>03</a:t>
              </a:r>
            </a:p>
          </p:txBody>
        </p:sp>
      </p:grpSp>
      <p:sp>
        <p:nvSpPr>
          <p:cNvPr name="TextBox 20" id="20"/>
          <p:cNvSpPr txBox="true"/>
          <p:nvPr/>
        </p:nvSpPr>
        <p:spPr>
          <a:xfrm rot="0">
            <a:off x="3871926" y="6207011"/>
            <a:ext cx="5549585" cy="1939415"/>
          </a:xfrm>
          <a:prstGeom prst="rect">
            <a:avLst/>
          </a:prstGeom>
        </p:spPr>
        <p:txBody>
          <a:bodyPr anchor="t" rtlCol="false" tIns="0" lIns="0" bIns="0" rIns="0">
            <a:spAutoFit/>
          </a:bodyPr>
          <a:lstStyle/>
          <a:p>
            <a:pPr algn="ctr">
              <a:lnSpc>
                <a:spcPts val="2624"/>
              </a:lnSpc>
            </a:pPr>
            <a:r>
              <a:rPr lang="en-US" sz="1600">
                <a:solidFill>
                  <a:srgbClr val="FFFFFF"/>
                </a:solidFill>
                <a:latin typeface="Poppins Bold"/>
              </a:rPr>
              <a:t>OLUŞTULAN URDF DOSYASINI PYTHON ILE KULLANMA</a:t>
            </a:r>
          </a:p>
          <a:p>
            <a:pPr algn="just" marL="0" indent="0" lvl="0">
              <a:lnSpc>
                <a:spcPts val="2624"/>
              </a:lnSpc>
              <a:spcBef>
                <a:spcPct val="0"/>
              </a:spcBef>
            </a:pPr>
            <a:r>
              <a:rPr lang="en-US" sz="1600">
                <a:solidFill>
                  <a:srgbClr val="FFFFFF"/>
                </a:solidFill>
                <a:latin typeface="Poppins"/>
              </a:rPr>
              <a:t>2. ADIMDA OLUŞTURULAN URDF DOSYAMIZI HERHANGI IDE IÇERISINDE YAPACAĞIMIZ PYBULLET FONKSIYONLARI KODLAMASIYLA SIMÜLE EDILEBILMEYE HAZIR HALE GETIREREK “.PY” DOSYAMIZI ÇALIŞTIRDIĞIMIZDA BIR SIMÜLASYON EKRANINDA ROBOTUMUZUN SIMÜLASYONUNU GÖREBILECEĞIZ</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35464" y="1686281"/>
            <a:ext cx="10753098" cy="1991762"/>
          </a:xfrm>
          <a:prstGeom prst="rect">
            <a:avLst/>
          </a:prstGeom>
        </p:spPr>
        <p:txBody>
          <a:bodyPr anchor="t" rtlCol="false" tIns="0" lIns="0" bIns="0" rIns="0">
            <a:spAutoFit/>
          </a:bodyPr>
          <a:lstStyle/>
          <a:p>
            <a:pPr>
              <a:lnSpc>
                <a:spcPts val="5047"/>
              </a:lnSpc>
            </a:pPr>
            <a:r>
              <a:rPr lang="en-US" sz="4900">
                <a:solidFill>
                  <a:srgbClr val="F4ECE5"/>
                </a:solidFill>
                <a:latin typeface="Bryndan Write Bold"/>
              </a:rPr>
              <a:t>&lt;robot&gt;</a:t>
            </a:r>
          </a:p>
          <a:p>
            <a:pPr>
              <a:lnSpc>
                <a:spcPts val="5047"/>
              </a:lnSpc>
            </a:pPr>
            <a:r>
              <a:rPr lang="en-US" sz="4900">
                <a:solidFill>
                  <a:srgbClr val="F4ECE5"/>
                </a:solidFill>
                <a:latin typeface="Bryndan Write Bold"/>
              </a:rPr>
              <a:t>&lt;-- </a:t>
            </a:r>
            <a:r>
              <a:rPr lang="en-US" sz="4900">
                <a:solidFill>
                  <a:srgbClr val="F4ECE5"/>
                </a:solidFill>
                <a:latin typeface="Bryndan Write Bold"/>
              </a:rPr>
              <a:t>Örnek Bir URDF dosyası kodları --&gt;</a:t>
            </a:r>
          </a:p>
          <a:p>
            <a:pPr marL="0" indent="0" lvl="1">
              <a:lnSpc>
                <a:spcPts val="5047"/>
              </a:lnSpc>
              <a:spcBef>
                <a:spcPct val="0"/>
              </a:spcBef>
            </a:pPr>
            <a:r>
              <a:rPr lang="en-US" sz="4900">
                <a:solidFill>
                  <a:srgbClr val="F4ECE5"/>
                </a:solidFill>
                <a:latin typeface="Bryndan Write Bold"/>
              </a:rPr>
              <a:t>&lt;/robot&gt;</a:t>
            </a:r>
          </a:p>
        </p:txBody>
      </p:sp>
      <p:sp>
        <p:nvSpPr>
          <p:cNvPr name="TextBox 4" id="4"/>
          <p:cNvSpPr txBox="true"/>
          <p:nvPr/>
        </p:nvSpPr>
        <p:spPr>
          <a:xfrm rot="0">
            <a:off x="135464" y="3768259"/>
            <a:ext cx="5792697" cy="6247002"/>
          </a:xfrm>
          <a:prstGeom prst="rect">
            <a:avLst/>
          </a:prstGeom>
        </p:spPr>
        <p:txBody>
          <a:bodyPr anchor="t" rtlCol="false" tIns="0" lIns="0" bIns="0" rIns="0">
            <a:spAutoFit/>
          </a:bodyPr>
          <a:lstStyle/>
          <a:p>
            <a:pPr>
              <a:lnSpc>
                <a:spcPts val="3116"/>
              </a:lnSpc>
            </a:pPr>
            <a:r>
              <a:rPr lang="en-US" sz="1900">
                <a:solidFill>
                  <a:srgbClr val="FFFFFF"/>
                </a:solidFill>
                <a:latin typeface="Poppins"/>
              </a:rPr>
              <a:t>&lt;?xml version="1.0"?&gt;</a:t>
            </a:r>
          </a:p>
          <a:p>
            <a:pPr>
              <a:lnSpc>
                <a:spcPts val="3116"/>
              </a:lnSpc>
            </a:pPr>
            <a:r>
              <a:rPr lang="en-US" sz="1900">
                <a:solidFill>
                  <a:srgbClr val="FFFFFF"/>
                </a:solidFill>
                <a:latin typeface="Poppins"/>
              </a:rPr>
              <a:t>&lt;robot name="final_robot"&gt;</a:t>
            </a:r>
          </a:p>
          <a:p>
            <a:pPr>
              <a:lnSpc>
                <a:spcPts val="3116"/>
              </a:lnSpc>
            </a:pPr>
            <a:r>
              <a:rPr lang="en-US" sz="1900">
                <a:solidFill>
                  <a:srgbClr val="FFFFFF"/>
                </a:solidFill>
                <a:latin typeface="Poppins"/>
              </a:rPr>
              <a:t>    &lt;material name="blue"&gt;</a:t>
            </a:r>
          </a:p>
          <a:p>
            <a:pPr>
              <a:lnSpc>
                <a:spcPts val="3116"/>
              </a:lnSpc>
            </a:pPr>
            <a:r>
              <a:rPr lang="en-US" sz="1900">
                <a:solidFill>
                  <a:srgbClr val="FFFFFF"/>
                </a:solidFill>
                <a:latin typeface="Poppins"/>
              </a:rPr>
              <a:t>        &lt;color rgba="0.0 0.0 1.0 1.0"/&gt;</a:t>
            </a:r>
          </a:p>
          <a:p>
            <a:pPr>
              <a:lnSpc>
                <a:spcPts val="3116"/>
              </a:lnSpc>
            </a:pPr>
            <a:r>
              <a:rPr lang="en-US" sz="1900">
                <a:solidFill>
                  <a:srgbClr val="FFFFFF"/>
                </a:solidFill>
                <a:latin typeface="Poppins"/>
              </a:rPr>
              <a:t>    &lt;/material&gt;</a:t>
            </a:r>
          </a:p>
          <a:p>
            <a:pPr>
              <a:lnSpc>
                <a:spcPts val="3116"/>
              </a:lnSpc>
            </a:pPr>
            <a:r>
              <a:rPr lang="en-US" sz="1900">
                <a:solidFill>
                  <a:srgbClr val="FFFFFF"/>
                </a:solidFill>
                <a:latin typeface="Poppins"/>
              </a:rPr>
              <a:t>    &lt;material name="black"&gt;</a:t>
            </a:r>
          </a:p>
          <a:p>
            <a:pPr>
              <a:lnSpc>
                <a:spcPts val="3116"/>
              </a:lnSpc>
            </a:pPr>
            <a:r>
              <a:rPr lang="en-US" sz="1900">
                <a:solidFill>
                  <a:srgbClr val="FFFFFF"/>
                </a:solidFill>
                <a:latin typeface="Poppins"/>
              </a:rPr>
              <a:t>        &lt;color rgba="0.0 0.0 0.0 1.0"/&gt;</a:t>
            </a:r>
          </a:p>
          <a:p>
            <a:pPr>
              <a:lnSpc>
                <a:spcPts val="3116"/>
              </a:lnSpc>
            </a:pPr>
            <a:r>
              <a:rPr lang="en-US" sz="1900">
                <a:solidFill>
                  <a:srgbClr val="FFFFFF"/>
                </a:solidFill>
                <a:latin typeface="Poppins"/>
              </a:rPr>
              <a:t>    &lt;/material&gt;</a:t>
            </a:r>
          </a:p>
          <a:p>
            <a:pPr>
              <a:lnSpc>
                <a:spcPts val="3116"/>
              </a:lnSpc>
            </a:pPr>
            <a:r>
              <a:rPr lang="en-US" sz="1900">
                <a:solidFill>
                  <a:srgbClr val="FFFFFF"/>
                </a:solidFill>
                <a:latin typeface="Poppins"/>
              </a:rPr>
              <a:t>    &lt;material name="white"&gt;</a:t>
            </a:r>
          </a:p>
          <a:p>
            <a:pPr>
              <a:lnSpc>
                <a:spcPts val="3116"/>
              </a:lnSpc>
            </a:pPr>
            <a:r>
              <a:rPr lang="en-US" sz="1900">
                <a:solidFill>
                  <a:srgbClr val="FFFFFF"/>
                </a:solidFill>
                <a:latin typeface="Poppins"/>
              </a:rPr>
              <a:t>        &lt;color rgba="1.0 1.0 1.0 1.0"/&gt;</a:t>
            </a:r>
          </a:p>
          <a:p>
            <a:pPr>
              <a:lnSpc>
                <a:spcPts val="3116"/>
              </a:lnSpc>
            </a:pPr>
            <a:r>
              <a:rPr lang="en-US" sz="1900">
                <a:solidFill>
                  <a:srgbClr val="FFFFFF"/>
                </a:solidFill>
                <a:latin typeface="Poppins"/>
              </a:rPr>
              <a:t>    &lt;/material&gt;</a:t>
            </a:r>
          </a:p>
          <a:p>
            <a:pPr>
              <a:lnSpc>
                <a:spcPts val="3116"/>
              </a:lnSpc>
            </a:pPr>
            <a:r>
              <a:rPr lang="en-US" sz="1900">
                <a:solidFill>
                  <a:srgbClr val="FFFFFF"/>
                </a:solidFill>
                <a:latin typeface="Poppins"/>
              </a:rPr>
              <a:t> &lt;material name="Orange"&gt;</a:t>
            </a:r>
          </a:p>
          <a:p>
            <a:pPr>
              <a:lnSpc>
                <a:spcPts val="3116"/>
              </a:lnSpc>
            </a:pPr>
            <a:r>
              <a:rPr lang="en-US" sz="1900">
                <a:solidFill>
                  <a:srgbClr val="FFFFFF"/>
                </a:solidFill>
                <a:latin typeface="Poppins"/>
              </a:rPr>
              <a:t> &lt;color rgba="1.0 0.423529411765 0.0392156862745 1.0"/&gt;</a:t>
            </a:r>
          </a:p>
          <a:p>
            <a:pPr>
              <a:lnSpc>
                <a:spcPts val="3116"/>
              </a:lnSpc>
            </a:pPr>
            <a:r>
              <a:rPr lang="en-US" sz="1900">
                <a:solidFill>
                  <a:srgbClr val="FFFFFF"/>
                </a:solidFill>
                <a:latin typeface="Poppins"/>
              </a:rPr>
              <a:t> &lt;/material&gt;</a:t>
            </a:r>
          </a:p>
          <a:p>
            <a:pPr marL="0" indent="0" lvl="0">
              <a:lnSpc>
                <a:spcPts val="3116"/>
              </a:lnSpc>
              <a:spcBef>
                <a:spcPct val="0"/>
              </a:spcBef>
            </a:pPr>
            <a:r>
              <a:rPr lang="en-US" sz="1900">
                <a:solidFill>
                  <a:srgbClr val="FFFFFF"/>
                </a:solidFill>
                <a:latin typeface="Poppins"/>
              </a:rPr>
              <a:t>    &lt;link name="world"/&gt;</a:t>
            </a:r>
          </a:p>
        </p:txBody>
      </p:sp>
      <p:sp>
        <p:nvSpPr>
          <p:cNvPr name="Freeform 5" id="5"/>
          <p:cNvSpPr/>
          <p:nvPr/>
        </p:nvSpPr>
        <p:spPr>
          <a:xfrm flipH="false" flipV="false" rot="0">
            <a:off x="10755127" y="2060172"/>
            <a:ext cx="6292506" cy="6166656"/>
          </a:xfrm>
          <a:custGeom>
            <a:avLst/>
            <a:gdLst/>
            <a:ahLst/>
            <a:cxnLst/>
            <a:rect r="r" b="b" t="t" l="l"/>
            <a:pathLst>
              <a:path h="6166656" w="6292506">
                <a:moveTo>
                  <a:pt x="0" y="0"/>
                </a:moveTo>
                <a:lnTo>
                  <a:pt x="6292505" y="0"/>
                </a:lnTo>
                <a:lnTo>
                  <a:pt x="6292505" y="6166656"/>
                </a:lnTo>
                <a:lnTo>
                  <a:pt x="0" y="616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6982412" y="-1351975"/>
            <a:ext cx="4323175" cy="2703950"/>
          </a:xfrm>
          <a:custGeom>
            <a:avLst/>
            <a:gdLst/>
            <a:ahLst/>
            <a:cxnLst/>
            <a:rect r="r" b="b" t="t" l="l"/>
            <a:pathLst>
              <a:path h="2703950" w="4323175">
                <a:moveTo>
                  <a:pt x="0" y="0"/>
                </a:moveTo>
                <a:lnTo>
                  <a:pt x="4323176" y="0"/>
                </a:lnTo>
                <a:lnTo>
                  <a:pt x="4323176" y="2703950"/>
                </a:lnTo>
                <a:lnTo>
                  <a:pt x="0" y="2703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42194" y="-3162563"/>
            <a:ext cx="4625278" cy="4625278"/>
          </a:xfrm>
          <a:custGeom>
            <a:avLst/>
            <a:gdLst/>
            <a:ahLst/>
            <a:cxnLst/>
            <a:rect r="r" b="b" t="t" l="l"/>
            <a:pathLst>
              <a:path h="4625278" w="4625278">
                <a:moveTo>
                  <a:pt x="0" y="0"/>
                </a:moveTo>
                <a:lnTo>
                  <a:pt x="4625278" y="0"/>
                </a:lnTo>
                <a:lnTo>
                  <a:pt x="4625278" y="4625278"/>
                </a:lnTo>
                <a:lnTo>
                  <a:pt x="0" y="46252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3454833" y="8699739"/>
            <a:ext cx="971896" cy="1117122"/>
          </a:xfrm>
          <a:custGeom>
            <a:avLst/>
            <a:gdLst/>
            <a:ahLst/>
            <a:cxnLst/>
            <a:rect r="r" b="b" t="t" l="l"/>
            <a:pathLst>
              <a:path h="1117122" w="971896">
                <a:moveTo>
                  <a:pt x="0" y="0"/>
                </a:moveTo>
                <a:lnTo>
                  <a:pt x="971896" y="0"/>
                </a:lnTo>
                <a:lnTo>
                  <a:pt x="971896" y="1117122"/>
                </a:lnTo>
                <a:lnTo>
                  <a:pt x="0" y="11171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8132675" y="8931678"/>
            <a:ext cx="4323175" cy="2703950"/>
          </a:xfrm>
          <a:custGeom>
            <a:avLst/>
            <a:gdLst/>
            <a:ahLst/>
            <a:cxnLst/>
            <a:rect r="r" b="b" t="t" l="l"/>
            <a:pathLst>
              <a:path h="2703950" w="4323175">
                <a:moveTo>
                  <a:pt x="0" y="0"/>
                </a:moveTo>
                <a:lnTo>
                  <a:pt x="4323175" y="0"/>
                </a:lnTo>
                <a:lnTo>
                  <a:pt x="4323175" y="2703949"/>
                </a:lnTo>
                <a:lnTo>
                  <a:pt x="0" y="27039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5256553" y="3573267"/>
            <a:ext cx="6638739" cy="6247002"/>
          </a:xfrm>
          <a:prstGeom prst="rect">
            <a:avLst/>
          </a:prstGeom>
        </p:spPr>
        <p:txBody>
          <a:bodyPr anchor="t" rtlCol="false" tIns="0" lIns="0" bIns="0" rIns="0">
            <a:spAutoFit/>
          </a:bodyPr>
          <a:lstStyle/>
          <a:p>
            <a:pPr>
              <a:lnSpc>
                <a:spcPts val="3116"/>
              </a:lnSpc>
            </a:pPr>
          </a:p>
          <a:p>
            <a:pPr algn="just">
              <a:lnSpc>
                <a:spcPts val="3116"/>
              </a:lnSpc>
            </a:pPr>
            <a:r>
              <a:rPr lang="en-US" sz="1900">
                <a:solidFill>
                  <a:srgbClr val="FFFFFF"/>
                </a:solidFill>
                <a:latin typeface="Poppins"/>
              </a:rPr>
              <a:t>     &lt;link name="base_link"&gt;</a:t>
            </a:r>
          </a:p>
          <a:p>
            <a:pPr algn="just">
              <a:lnSpc>
                <a:spcPts val="3116"/>
              </a:lnSpc>
            </a:pPr>
            <a:r>
              <a:rPr lang="en-US" sz="1900">
                <a:solidFill>
                  <a:srgbClr val="FFFFFF"/>
                </a:solidFill>
                <a:latin typeface="Poppins"/>
              </a:rPr>
              <a:t>     &lt;visual&gt;</a:t>
            </a:r>
          </a:p>
          <a:p>
            <a:pPr algn="just">
              <a:lnSpc>
                <a:spcPts val="3116"/>
              </a:lnSpc>
            </a:pPr>
            <a:r>
              <a:rPr lang="en-US" sz="1900">
                <a:solidFill>
                  <a:srgbClr val="FFFFFF"/>
                </a:solidFill>
                <a:latin typeface="Poppins"/>
              </a:rPr>
              <a:t>       &lt;origin xyz="0.0 0.0 0.2" rpy="0.0 0.0 0.0"/&gt;</a:t>
            </a:r>
          </a:p>
          <a:p>
            <a:pPr algn="just">
              <a:lnSpc>
                <a:spcPts val="3116"/>
              </a:lnSpc>
            </a:pPr>
            <a:r>
              <a:rPr lang="en-US" sz="1900">
                <a:solidFill>
                  <a:srgbClr val="FFFFFF"/>
                </a:solidFill>
                <a:latin typeface="Poppins"/>
              </a:rPr>
              <a:t>       &lt;geometry&gt;</a:t>
            </a:r>
          </a:p>
          <a:p>
            <a:pPr algn="just">
              <a:lnSpc>
                <a:spcPts val="3116"/>
              </a:lnSpc>
            </a:pPr>
            <a:r>
              <a:rPr lang="en-US" sz="1900">
                <a:solidFill>
                  <a:srgbClr val="FFFFFF"/>
                </a:solidFill>
                <a:latin typeface="Poppins"/>
              </a:rPr>
              <a:t>       &lt;cylinder length="0.5" radius="0.1"/&gt;</a:t>
            </a:r>
          </a:p>
          <a:p>
            <a:pPr algn="just">
              <a:lnSpc>
                <a:spcPts val="3116"/>
              </a:lnSpc>
            </a:pPr>
            <a:r>
              <a:rPr lang="en-US" sz="1900">
                <a:solidFill>
                  <a:srgbClr val="FFFFFF"/>
                </a:solidFill>
                <a:latin typeface="Poppins"/>
              </a:rPr>
              <a:t>       &lt;/geometry&gt;</a:t>
            </a:r>
          </a:p>
          <a:p>
            <a:pPr algn="just">
              <a:lnSpc>
                <a:spcPts val="3116"/>
              </a:lnSpc>
            </a:pPr>
            <a:r>
              <a:rPr lang="en-US" sz="1900">
                <a:solidFill>
                  <a:srgbClr val="FFFFFF"/>
                </a:solidFill>
                <a:latin typeface="Poppins"/>
              </a:rPr>
              <a:t>       &lt;material name="black"/&gt;</a:t>
            </a:r>
          </a:p>
          <a:p>
            <a:pPr algn="just">
              <a:lnSpc>
                <a:spcPts val="3116"/>
              </a:lnSpc>
            </a:pPr>
            <a:r>
              <a:rPr lang="en-US" sz="1900">
                <a:solidFill>
                  <a:srgbClr val="FFFFFF"/>
                </a:solidFill>
                <a:latin typeface="Poppins"/>
              </a:rPr>
              <a:t>     &lt;/visual&gt;</a:t>
            </a:r>
          </a:p>
          <a:p>
            <a:pPr algn="just">
              <a:lnSpc>
                <a:spcPts val="3116"/>
              </a:lnSpc>
            </a:pPr>
            <a:r>
              <a:rPr lang="en-US" sz="1900">
                <a:solidFill>
                  <a:srgbClr val="FFFFFF"/>
                </a:solidFill>
                <a:latin typeface="Poppins"/>
              </a:rPr>
              <a:t>     &lt;/link&gt;</a:t>
            </a:r>
          </a:p>
          <a:p>
            <a:pPr algn="just">
              <a:lnSpc>
                <a:spcPts val="3116"/>
              </a:lnSpc>
            </a:pPr>
            <a:r>
              <a:rPr lang="en-US" sz="1900">
                <a:solidFill>
                  <a:srgbClr val="FFFFFF"/>
                </a:solidFill>
                <a:latin typeface="Poppins"/>
              </a:rPr>
              <a:t>     &lt;joint name="base_joint" type="fixed"&gt;</a:t>
            </a:r>
          </a:p>
          <a:p>
            <a:pPr algn="just">
              <a:lnSpc>
                <a:spcPts val="3116"/>
              </a:lnSpc>
            </a:pPr>
            <a:r>
              <a:rPr lang="en-US" sz="1900">
                <a:solidFill>
                  <a:srgbClr val="FFFFFF"/>
                </a:solidFill>
                <a:latin typeface="Poppins"/>
              </a:rPr>
              <a:t>       &lt;parent link="world"/&gt;</a:t>
            </a:r>
          </a:p>
          <a:p>
            <a:pPr algn="just">
              <a:lnSpc>
                <a:spcPts val="3116"/>
              </a:lnSpc>
            </a:pPr>
            <a:r>
              <a:rPr lang="en-US" sz="1900">
                <a:solidFill>
                  <a:srgbClr val="FFFFFF"/>
                </a:solidFill>
                <a:latin typeface="Poppins"/>
              </a:rPr>
              <a:t>       &lt;child link="base_link"/&gt;</a:t>
            </a:r>
          </a:p>
          <a:p>
            <a:pPr algn="just">
              <a:lnSpc>
                <a:spcPts val="3116"/>
              </a:lnSpc>
            </a:pPr>
            <a:r>
              <a:rPr lang="en-US" sz="1900">
                <a:solidFill>
                  <a:srgbClr val="FFFFFF"/>
                </a:solidFill>
                <a:latin typeface="Poppins"/>
              </a:rPr>
              <a:t>     &lt;/joint&gt;</a:t>
            </a:r>
          </a:p>
          <a:p>
            <a:pPr>
              <a:lnSpc>
                <a:spcPts val="3116"/>
              </a:lnSpc>
            </a:pPr>
            <a:r>
              <a:rPr lang="en-US" sz="1900">
                <a:solidFill>
                  <a:srgbClr val="FFFFFF"/>
                </a:solidFill>
                <a:latin typeface="Poppins"/>
              </a:rPr>
              <a:t>&lt;/robot&gt;</a:t>
            </a:r>
          </a:p>
          <a:p>
            <a:pPr marL="0" indent="0" lvl="0">
              <a:lnSpc>
                <a:spcPts val="3116"/>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35464" y="1716754"/>
            <a:ext cx="10753098" cy="715412"/>
          </a:xfrm>
          <a:prstGeom prst="rect">
            <a:avLst/>
          </a:prstGeom>
        </p:spPr>
        <p:txBody>
          <a:bodyPr anchor="t" rtlCol="false" tIns="0" lIns="0" bIns="0" rIns="0">
            <a:spAutoFit/>
          </a:bodyPr>
          <a:lstStyle/>
          <a:p>
            <a:pPr marL="0" indent="0" lvl="1">
              <a:lnSpc>
                <a:spcPts val="5047"/>
              </a:lnSpc>
              <a:spcBef>
                <a:spcPct val="0"/>
              </a:spcBef>
            </a:pPr>
            <a:r>
              <a:rPr lang="en-US" sz="4900">
                <a:solidFill>
                  <a:srgbClr val="F4ECE5"/>
                </a:solidFill>
                <a:latin typeface="Bryndan Write Bold"/>
              </a:rPr>
              <a:t># Örnek Bir Python Dosyası kodları</a:t>
            </a:r>
          </a:p>
        </p:txBody>
      </p:sp>
      <p:sp>
        <p:nvSpPr>
          <p:cNvPr name="TextBox 4" id="4"/>
          <p:cNvSpPr txBox="true"/>
          <p:nvPr/>
        </p:nvSpPr>
        <p:spPr>
          <a:xfrm rot="0">
            <a:off x="250128" y="3182742"/>
            <a:ext cx="5792697" cy="7028052"/>
          </a:xfrm>
          <a:prstGeom prst="rect">
            <a:avLst/>
          </a:prstGeom>
        </p:spPr>
        <p:txBody>
          <a:bodyPr anchor="t" rtlCol="false" tIns="0" lIns="0" bIns="0" rIns="0">
            <a:spAutoFit/>
          </a:bodyPr>
          <a:lstStyle/>
          <a:p>
            <a:pPr>
              <a:lnSpc>
                <a:spcPts val="3116"/>
              </a:lnSpc>
            </a:pPr>
            <a:r>
              <a:rPr lang="en-US" sz="1900">
                <a:solidFill>
                  <a:srgbClr val="FFFFFF"/>
                </a:solidFill>
                <a:latin typeface="Poppins"/>
              </a:rPr>
              <a:t>import pybullet as p</a:t>
            </a:r>
          </a:p>
          <a:p>
            <a:pPr>
              <a:lnSpc>
                <a:spcPts val="3116"/>
              </a:lnSpc>
            </a:pPr>
            <a:r>
              <a:rPr lang="en-US" sz="1900">
                <a:solidFill>
                  <a:srgbClr val="FFFFFF"/>
                </a:solidFill>
                <a:latin typeface="Poppins"/>
              </a:rPr>
              <a:t>import pybullet_data</a:t>
            </a:r>
          </a:p>
          <a:p>
            <a:pPr>
              <a:lnSpc>
                <a:spcPts val="3116"/>
              </a:lnSpc>
            </a:pPr>
            <a:r>
              <a:rPr lang="en-US" sz="1900">
                <a:solidFill>
                  <a:srgbClr val="FFFFFF"/>
                </a:solidFill>
                <a:latin typeface="Poppins"/>
              </a:rPr>
              <a:t>import time</a:t>
            </a:r>
          </a:p>
          <a:p>
            <a:pPr>
              <a:lnSpc>
                <a:spcPts val="3116"/>
              </a:lnSpc>
            </a:pPr>
          </a:p>
          <a:p>
            <a:pPr>
              <a:lnSpc>
                <a:spcPts val="3116"/>
              </a:lnSpc>
            </a:pPr>
            <a:r>
              <a:rPr lang="en-US" sz="1900">
                <a:solidFill>
                  <a:srgbClr val="FFFFFF"/>
                </a:solidFill>
                <a:latin typeface="Poppins"/>
              </a:rPr>
              <a:t>p.connect(p.GUI)</a:t>
            </a:r>
          </a:p>
          <a:p>
            <a:pPr>
              <a:lnSpc>
                <a:spcPts val="3116"/>
              </a:lnSpc>
            </a:pPr>
            <a:r>
              <a:rPr lang="en-US" sz="1900">
                <a:solidFill>
                  <a:srgbClr val="FFFFFF"/>
                </a:solidFill>
                <a:latin typeface="Poppins"/>
              </a:rPr>
              <a:t>p.setAdditionalSearchPath(pybullet_data.getDataPath())</a:t>
            </a:r>
          </a:p>
          <a:p>
            <a:pPr>
              <a:lnSpc>
                <a:spcPts val="3116"/>
              </a:lnSpc>
            </a:pPr>
            <a:r>
              <a:rPr lang="en-US" sz="1900">
                <a:solidFill>
                  <a:srgbClr val="FFFFFF"/>
                </a:solidFill>
                <a:latin typeface="Poppins"/>
              </a:rPr>
              <a:t>plane = p.loadURDF("plane.urdf")</a:t>
            </a:r>
          </a:p>
          <a:p>
            <a:pPr>
              <a:lnSpc>
                <a:spcPts val="3116"/>
              </a:lnSpc>
            </a:pPr>
            <a:r>
              <a:rPr lang="en-US" sz="1900">
                <a:solidFill>
                  <a:srgbClr val="FFFFFF"/>
                </a:solidFill>
                <a:latin typeface="Poppins"/>
              </a:rPr>
              <a:t>robot = p.loadURDF("final_robot.urdf")</a:t>
            </a:r>
          </a:p>
          <a:p>
            <a:pPr>
              <a:lnSpc>
                <a:spcPts val="3116"/>
              </a:lnSpc>
            </a:pPr>
          </a:p>
          <a:p>
            <a:pPr>
              <a:lnSpc>
                <a:spcPts val="3116"/>
              </a:lnSpc>
            </a:pPr>
            <a:r>
              <a:rPr lang="en-US" sz="1900">
                <a:solidFill>
                  <a:srgbClr val="FFFFFF"/>
                </a:solidFill>
                <a:latin typeface="Poppins"/>
              </a:rPr>
              <a:t>p.setGravity(0, 0, -10)</a:t>
            </a:r>
          </a:p>
          <a:p>
            <a:pPr>
              <a:lnSpc>
                <a:spcPts val="3116"/>
              </a:lnSpc>
            </a:pPr>
          </a:p>
          <a:p>
            <a:pPr>
              <a:lnSpc>
                <a:spcPts val="3116"/>
              </a:lnSpc>
            </a:pPr>
            <a:r>
              <a:rPr lang="en-US" sz="1900">
                <a:solidFill>
                  <a:srgbClr val="FFFFFF"/>
                </a:solidFill>
                <a:latin typeface="Poppins"/>
              </a:rPr>
              <a:t># 2. eklemi kontrol modunu ve hedef pozisyonunu belirle</a:t>
            </a:r>
          </a:p>
          <a:p>
            <a:pPr>
              <a:lnSpc>
                <a:spcPts val="3116"/>
              </a:lnSpc>
            </a:pPr>
            <a:r>
              <a:rPr lang="en-US" sz="1900">
                <a:solidFill>
                  <a:srgbClr val="FFFFFF"/>
                </a:solidFill>
                <a:latin typeface="Poppins"/>
              </a:rPr>
              <a:t>joint_index = 1  # 2. eklem için indeks 1 olacaktır</a:t>
            </a:r>
          </a:p>
          <a:p>
            <a:pPr>
              <a:lnSpc>
                <a:spcPts val="3116"/>
              </a:lnSpc>
            </a:pPr>
            <a:r>
              <a:rPr lang="en-US" sz="1900">
                <a:solidFill>
                  <a:srgbClr val="FFFFFF"/>
                </a:solidFill>
                <a:latin typeface="Poppins"/>
              </a:rPr>
              <a:t>p.setJointMotorControl2(robot, joint_index, p.POSITION_CONTROL, targetPosition = 1)</a:t>
            </a:r>
          </a:p>
          <a:p>
            <a:pPr marL="0" indent="0" lvl="0">
              <a:lnSpc>
                <a:spcPts val="3116"/>
              </a:lnSpc>
              <a:spcBef>
                <a:spcPct val="0"/>
              </a:spcBef>
            </a:pPr>
          </a:p>
        </p:txBody>
      </p:sp>
      <p:sp>
        <p:nvSpPr>
          <p:cNvPr name="Freeform 5" id="5"/>
          <p:cNvSpPr/>
          <p:nvPr/>
        </p:nvSpPr>
        <p:spPr>
          <a:xfrm flipH="false" flipV="false" rot="0">
            <a:off x="10755127" y="2060172"/>
            <a:ext cx="6292506" cy="6166656"/>
          </a:xfrm>
          <a:custGeom>
            <a:avLst/>
            <a:gdLst/>
            <a:ahLst/>
            <a:cxnLst/>
            <a:rect r="r" b="b" t="t" l="l"/>
            <a:pathLst>
              <a:path h="6166656" w="6292506">
                <a:moveTo>
                  <a:pt x="0" y="0"/>
                </a:moveTo>
                <a:lnTo>
                  <a:pt x="6292505" y="0"/>
                </a:lnTo>
                <a:lnTo>
                  <a:pt x="6292505" y="6166656"/>
                </a:lnTo>
                <a:lnTo>
                  <a:pt x="0" y="616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6982412" y="-1351975"/>
            <a:ext cx="4323175" cy="2703950"/>
          </a:xfrm>
          <a:custGeom>
            <a:avLst/>
            <a:gdLst/>
            <a:ahLst/>
            <a:cxnLst/>
            <a:rect r="r" b="b" t="t" l="l"/>
            <a:pathLst>
              <a:path h="2703950" w="4323175">
                <a:moveTo>
                  <a:pt x="0" y="0"/>
                </a:moveTo>
                <a:lnTo>
                  <a:pt x="4323176" y="0"/>
                </a:lnTo>
                <a:lnTo>
                  <a:pt x="4323176" y="2703950"/>
                </a:lnTo>
                <a:lnTo>
                  <a:pt x="0" y="2703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142194" y="-3162563"/>
            <a:ext cx="4625278" cy="4625278"/>
          </a:xfrm>
          <a:custGeom>
            <a:avLst/>
            <a:gdLst/>
            <a:ahLst/>
            <a:cxnLst/>
            <a:rect r="r" b="b" t="t" l="l"/>
            <a:pathLst>
              <a:path h="4625278" w="4625278">
                <a:moveTo>
                  <a:pt x="0" y="0"/>
                </a:moveTo>
                <a:lnTo>
                  <a:pt x="4625278" y="0"/>
                </a:lnTo>
                <a:lnTo>
                  <a:pt x="4625278" y="4625278"/>
                </a:lnTo>
                <a:lnTo>
                  <a:pt x="0" y="46252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3454833" y="8699739"/>
            <a:ext cx="971896" cy="1117122"/>
          </a:xfrm>
          <a:custGeom>
            <a:avLst/>
            <a:gdLst/>
            <a:ahLst/>
            <a:cxnLst/>
            <a:rect r="r" b="b" t="t" l="l"/>
            <a:pathLst>
              <a:path h="1117122" w="971896">
                <a:moveTo>
                  <a:pt x="0" y="0"/>
                </a:moveTo>
                <a:lnTo>
                  <a:pt x="971896" y="0"/>
                </a:lnTo>
                <a:lnTo>
                  <a:pt x="971896" y="1117122"/>
                </a:lnTo>
                <a:lnTo>
                  <a:pt x="0" y="11171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8132675" y="8931678"/>
            <a:ext cx="4323175" cy="2703950"/>
          </a:xfrm>
          <a:custGeom>
            <a:avLst/>
            <a:gdLst/>
            <a:ahLst/>
            <a:cxnLst/>
            <a:rect r="r" b="b" t="t" l="l"/>
            <a:pathLst>
              <a:path h="2703950" w="4323175">
                <a:moveTo>
                  <a:pt x="0" y="0"/>
                </a:moveTo>
                <a:lnTo>
                  <a:pt x="4323175" y="0"/>
                </a:lnTo>
                <a:lnTo>
                  <a:pt x="4323175" y="2703949"/>
                </a:lnTo>
                <a:lnTo>
                  <a:pt x="0" y="27039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6698052" y="3182742"/>
            <a:ext cx="6638739" cy="1951227"/>
          </a:xfrm>
          <a:prstGeom prst="rect">
            <a:avLst/>
          </a:prstGeom>
        </p:spPr>
        <p:txBody>
          <a:bodyPr anchor="t" rtlCol="false" tIns="0" lIns="0" bIns="0" rIns="0">
            <a:spAutoFit/>
          </a:bodyPr>
          <a:lstStyle/>
          <a:p>
            <a:pPr>
              <a:lnSpc>
                <a:spcPts val="3116"/>
              </a:lnSpc>
            </a:pPr>
          </a:p>
          <a:p>
            <a:pPr>
              <a:lnSpc>
                <a:spcPts val="3116"/>
              </a:lnSpc>
            </a:pPr>
            <a:r>
              <a:rPr lang="en-US" sz="1900">
                <a:solidFill>
                  <a:srgbClr val="FFFFFF"/>
                </a:solidFill>
                <a:latin typeface="Poppins"/>
              </a:rPr>
              <a:t>while True:</a:t>
            </a:r>
          </a:p>
          <a:p>
            <a:pPr>
              <a:lnSpc>
                <a:spcPts val="3116"/>
              </a:lnSpc>
            </a:pPr>
            <a:r>
              <a:rPr lang="en-US" sz="1900">
                <a:solidFill>
                  <a:srgbClr val="FFFFFF"/>
                </a:solidFill>
                <a:latin typeface="Poppins"/>
              </a:rPr>
              <a:t> p.stepSimulation()</a:t>
            </a:r>
          </a:p>
          <a:p>
            <a:pPr>
              <a:lnSpc>
                <a:spcPts val="3116"/>
              </a:lnSpc>
            </a:pPr>
            <a:r>
              <a:rPr lang="en-US" sz="1900">
                <a:solidFill>
                  <a:srgbClr val="FFFFFF"/>
                </a:solidFill>
                <a:latin typeface="Poppins"/>
              </a:rPr>
              <a:t> time.sleep(0.10)</a:t>
            </a:r>
          </a:p>
          <a:p>
            <a:pPr marL="0" indent="0" lvl="0">
              <a:lnSpc>
                <a:spcPts val="3116"/>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pic>
        <p:nvPicPr>
          <p:cNvPr name="Picture 3" id="3"/>
          <p:cNvPicPr>
            <a:picLocks noChangeAspect="true"/>
          </p:cNvPicPr>
          <p:nvPr/>
        </p:nvPicPr>
        <p:blipFill>
          <a:blip r:embed="rId3"/>
          <a:stretch>
            <a:fillRect/>
          </a:stretch>
        </p:blipFill>
        <p:spPr>
          <a:xfrm rot="0">
            <a:off x="9936753" y="-817353"/>
            <a:ext cx="9312362" cy="11533373"/>
          </a:xfrm>
          <a:prstGeom prst="rect">
            <a:avLst/>
          </a:prstGeom>
        </p:spPr>
      </p:pic>
      <p:sp>
        <p:nvSpPr>
          <p:cNvPr name="Freeform 4" id="4"/>
          <p:cNvSpPr/>
          <p:nvPr/>
        </p:nvSpPr>
        <p:spPr>
          <a:xfrm flipH="false" flipV="false" rot="0">
            <a:off x="16269966" y="8931678"/>
            <a:ext cx="2018034" cy="1319290"/>
          </a:xfrm>
          <a:custGeom>
            <a:avLst/>
            <a:gdLst/>
            <a:ahLst/>
            <a:cxnLst/>
            <a:rect r="r" b="b" t="t" l="l"/>
            <a:pathLst>
              <a:path h="1319290" w="2018034">
                <a:moveTo>
                  <a:pt x="0" y="0"/>
                </a:moveTo>
                <a:lnTo>
                  <a:pt x="2018034" y="0"/>
                </a:lnTo>
                <a:lnTo>
                  <a:pt x="2018034" y="1319290"/>
                </a:lnTo>
                <a:lnTo>
                  <a:pt x="0" y="13192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32675" y="8931678"/>
            <a:ext cx="4323175" cy="2703950"/>
          </a:xfrm>
          <a:custGeom>
            <a:avLst/>
            <a:gdLst/>
            <a:ahLst/>
            <a:cxnLst/>
            <a:rect r="r" b="b" t="t" l="l"/>
            <a:pathLst>
              <a:path h="2703950" w="4323175">
                <a:moveTo>
                  <a:pt x="0" y="0"/>
                </a:moveTo>
                <a:lnTo>
                  <a:pt x="4323175" y="0"/>
                </a:lnTo>
                <a:lnTo>
                  <a:pt x="4323175" y="2703949"/>
                </a:lnTo>
                <a:lnTo>
                  <a:pt x="0" y="27039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04450" y="3770118"/>
            <a:ext cx="8176695" cy="6344540"/>
          </a:xfrm>
          <a:custGeom>
            <a:avLst/>
            <a:gdLst/>
            <a:ahLst/>
            <a:cxnLst/>
            <a:rect r="r" b="b" t="t" l="l"/>
            <a:pathLst>
              <a:path h="6344540" w="8176695">
                <a:moveTo>
                  <a:pt x="0" y="0"/>
                </a:moveTo>
                <a:lnTo>
                  <a:pt x="8176696" y="0"/>
                </a:lnTo>
                <a:lnTo>
                  <a:pt x="8176696" y="6344539"/>
                </a:lnTo>
                <a:lnTo>
                  <a:pt x="0" y="6344539"/>
                </a:lnTo>
                <a:lnTo>
                  <a:pt x="0" y="0"/>
                </a:lnTo>
                <a:close/>
              </a:path>
            </a:pathLst>
          </a:custGeom>
          <a:blipFill>
            <a:blip r:embed="rId8"/>
            <a:stretch>
              <a:fillRect l="0" t="0" r="0" b="0"/>
            </a:stretch>
          </a:blipFill>
        </p:spPr>
      </p:sp>
      <p:sp>
        <p:nvSpPr>
          <p:cNvPr name="TextBox 7" id="7"/>
          <p:cNvSpPr txBox="true"/>
          <p:nvPr/>
        </p:nvSpPr>
        <p:spPr>
          <a:xfrm rot="0">
            <a:off x="1504950" y="314576"/>
            <a:ext cx="7736244" cy="1609091"/>
          </a:xfrm>
          <a:prstGeom prst="rect">
            <a:avLst/>
          </a:prstGeom>
        </p:spPr>
        <p:txBody>
          <a:bodyPr anchor="t" rtlCol="false" tIns="0" lIns="0" bIns="0" rIns="0">
            <a:spAutoFit/>
          </a:bodyPr>
          <a:lstStyle/>
          <a:p>
            <a:pPr algn="l" marL="0" indent="0" lvl="1">
              <a:lnSpc>
                <a:spcPts val="11330"/>
              </a:lnSpc>
              <a:spcBef>
                <a:spcPct val="0"/>
              </a:spcBef>
            </a:pPr>
            <a:r>
              <a:rPr lang="en-US" sz="11000">
                <a:solidFill>
                  <a:srgbClr val="F4ECE5"/>
                </a:solidFill>
                <a:latin typeface="Bryndan Write Bold"/>
              </a:rPr>
              <a:t>Sonuç</a:t>
            </a:r>
          </a:p>
        </p:txBody>
      </p:sp>
      <p:sp>
        <p:nvSpPr>
          <p:cNvPr name="TextBox 8" id="8"/>
          <p:cNvSpPr txBox="true"/>
          <p:nvPr/>
        </p:nvSpPr>
        <p:spPr>
          <a:xfrm rot="0">
            <a:off x="1504950" y="1818891"/>
            <a:ext cx="7055253" cy="1951227"/>
          </a:xfrm>
          <a:prstGeom prst="rect">
            <a:avLst/>
          </a:prstGeom>
        </p:spPr>
        <p:txBody>
          <a:bodyPr anchor="t" rtlCol="false" tIns="0" lIns="0" bIns="0" rIns="0">
            <a:spAutoFit/>
          </a:bodyPr>
          <a:lstStyle/>
          <a:p>
            <a:pPr algn="l" marL="0" indent="0" lvl="0">
              <a:lnSpc>
                <a:spcPts val="3116"/>
              </a:lnSpc>
              <a:spcBef>
                <a:spcPct val="0"/>
              </a:spcBef>
            </a:pPr>
            <a:r>
              <a:rPr lang="en-US" sz="1900">
                <a:solidFill>
                  <a:srgbClr val="FFFFFF"/>
                </a:solidFill>
                <a:latin typeface="Poppins"/>
              </a:rPr>
              <a:t>URDF dosyasından bir bölümünü ve Python kodlarını sizinle paylaştığım robot için Python dosyamızı çalıştırdığınızda aşağıdaki gibi bir görselle karşılaşacaksınız ve önceden bilgilerini girdiğiniz simülasyon hareketlerini izleyebileceksiniz...</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DAF5yb5yNlE</dc:identifier>
  <dcterms:modified xsi:type="dcterms:W3CDTF">2011-08-01T06:04:30Z</dcterms:modified>
  <cp:revision>1</cp:revision>
  <dc:title>Pybullet</dc:title>
</cp:coreProperties>
</file>